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99" r:id="rId2"/>
  </p:sldMasterIdLst>
  <p:notesMasterIdLst>
    <p:notesMasterId r:id="rId36"/>
  </p:notesMasterIdLst>
  <p:sldIdLst>
    <p:sldId id="257" r:id="rId3"/>
    <p:sldId id="287" r:id="rId4"/>
    <p:sldId id="258" r:id="rId5"/>
    <p:sldId id="295" r:id="rId6"/>
    <p:sldId id="260" r:id="rId7"/>
    <p:sldId id="261" r:id="rId8"/>
    <p:sldId id="278" r:id="rId9"/>
    <p:sldId id="304" r:id="rId10"/>
    <p:sldId id="279" r:id="rId11"/>
    <p:sldId id="280" r:id="rId12"/>
    <p:sldId id="281" r:id="rId13"/>
    <p:sldId id="282" r:id="rId14"/>
    <p:sldId id="305" r:id="rId15"/>
    <p:sldId id="306" r:id="rId16"/>
    <p:sldId id="293" r:id="rId17"/>
    <p:sldId id="307" r:id="rId18"/>
    <p:sldId id="308" r:id="rId19"/>
    <p:sldId id="294" r:id="rId20"/>
    <p:sldId id="309" r:id="rId21"/>
    <p:sldId id="310" r:id="rId22"/>
    <p:sldId id="311" r:id="rId23"/>
    <p:sldId id="315" r:id="rId24"/>
    <p:sldId id="292" r:id="rId25"/>
    <p:sldId id="298" r:id="rId26"/>
    <p:sldId id="267" r:id="rId27"/>
    <p:sldId id="266" r:id="rId28"/>
    <p:sldId id="268" r:id="rId29"/>
    <p:sldId id="314" r:id="rId30"/>
    <p:sldId id="301" r:id="rId31"/>
    <p:sldId id="275" r:id="rId32"/>
    <p:sldId id="303" r:id="rId33"/>
    <p:sldId id="277" r:id="rId34"/>
    <p:sldId id="274" r:id="rId35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E9"/>
    <a:srgbClr val="A89968"/>
    <a:srgbClr val="041E42"/>
    <a:srgbClr val="004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/>
    <p:restoredTop sz="91304" autoAdjust="0"/>
  </p:normalViewPr>
  <p:slideViewPr>
    <p:cSldViewPr snapToGrid="0" snapToObjects="1">
      <p:cViewPr varScale="1">
        <p:scale>
          <a:sx n="104" d="100"/>
          <a:sy n="104" d="100"/>
        </p:scale>
        <p:origin x="16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383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F9B875C-1D90-44F6-8602-62D7594DD75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7244B3B-E95E-42EF-B394-8110B378B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2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3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73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87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60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51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2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50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43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48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45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8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92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28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51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29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16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86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09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50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34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69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7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67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0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19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5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1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3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31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84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44B3B-E95E-42EF-B394-8110B378B0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4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08" y="1122363"/>
            <a:ext cx="8197385" cy="2387600"/>
          </a:xfrm>
        </p:spPr>
        <p:txBody>
          <a:bodyPr lIns="0" tIns="0" rIns="0" bIns="0" anchor="b">
            <a:noAutofit/>
          </a:bodyPr>
          <a:lstStyle>
            <a:lvl1pPr algn="l">
              <a:defRPr sz="6000" cap="all" spc="75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308" y="3602038"/>
            <a:ext cx="8197385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C8CD65-8B95-6F49-866F-118D605EB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62608" y="5951623"/>
            <a:ext cx="1308085" cy="5587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473308" y="5721180"/>
            <a:ext cx="819738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308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4541801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September 15, 2022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2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6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3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02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A4A43D-6E1F-F544-9C17-7F03890F09FB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82459-1B0A-ED4D-8E2A-B2F5E8F16413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3011B8-29CE-4540-9F7B-4E7EC2680332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16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A82D67-8B99-4A4E-AD2C-26851899850A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E94EC-592F-F747-96CA-B134450792FF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6E49C1-5D36-9E45-8FA4-51BCF677C944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158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C75D5A-511F-7E45-B9F0-4EE36EB538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13691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B79FE-A84B-D04F-851A-61661A8B515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3D79D4-2FE0-604F-B7F6-3004266CD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755384-0657-2D4F-89DB-43B6F745932E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880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45AB82-9E26-4D48-B592-8CA72D5474F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6579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65798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581BA-CB62-8944-B758-D71BAA6C5BA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3755BC2-15F9-8747-B3AA-AF9CE20F2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3CD532-F17B-E740-B51B-02F6182DD384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499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899FD-F8AE-E443-A2F6-2D3475A27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08" y="1122363"/>
            <a:ext cx="8197385" cy="2387600"/>
          </a:xfrm>
        </p:spPr>
        <p:txBody>
          <a:bodyPr lIns="0" tIns="0" rIns="0" bIns="0" anchor="b">
            <a:noAutofit/>
          </a:bodyPr>
          <a:lstStyle>
            <a:lvl1pPr algn="l">
              <a:defRPr sz="6000" cap="all" spc="75" baseline="0">
                <a:solidFill>
                  <a:srgbClr val="A89968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308" y="3602038"/>
            <a:ext cx="8197385" cy="1655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/>
          <p:nvPr userDrawn="1"/>
        </p:nvCxnSpPr>
        <p:spPr>
          <a:xfrm>
            <a:off x="473308" y="5721180"/>
            <a:ext cx="819738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7FF35A2-5C5B-9443-A3D8-4D6A1DF24F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308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B252F-CFCB-BE48-886C-D4E113BC4D1C}"/>
              </a:ext>
            </a:extLst>
          </p:cNvPr>
          <p:cNvSpPr txBox="1"/>
          <p:nvPr userDrawn="1"/>
        </p:nvSpPr>
        <p:spPr>
          <a:xfrm>
            <a:off x="359725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September 15, 2022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2A5369-ADFB-5546-8685-66F3414C4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75181" y="5934877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1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6" t="5810" r="795" b="25539"/>
          <a:stretch/>
        </p:blipFill>
        <p:spPr>
          <a:xfrm rot="16200000">
            <a:off x="4127154" y="1841153"/>
            <a:ext cx="6858005" cy="317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7849-F4CC-D543-B821-90B0154A0F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5968310" y="0"/>
            <a:ext cx="3175688" cy="1575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81771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214983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79924" y="889189"/>
            <a:ext cx="632894" cy="632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5EEBCC6-D9C3-A04C-84D6-E0EAC530D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775" y="5951623"/>
            <a:ext cx="2195513" cy="55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Title, Department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September 15, 2022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FCE3F3-F762-C142-A833-EEF7E0C9E0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99842" y="252151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91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DD08C5-12D6-314D-BB01-F838ADE6620E}"/>
              </a:ext>
            </a:extLst>
          </p:cNvPr>
          <p:cNvSpPr/>
          <p:nvPr userDrawn="1"/>
        </p:nvSpPr>
        <p:spPr>
          <a:xfrm>
            <a:off x="4943" y="0"/>
            <a:ext cx="9139057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B1B761A-27A7-E640-AAA0-157C2096C6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8310" y="0"/>
            <a:ext cx="317569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81771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214983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79924" y="889189"/>
            <a:ext cx="632894" cy="632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Department</a:t>
            </a:r>
          </a:p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September 15, 2022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F1BFC3D-FD45-B747-8EE7-777A47B105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3308" y="5947130"/>
            <a:ext cx="2168447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5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7223A9-D871-8142-A87A-BE156457A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6" t="5810" r="795" b="25539"/>
          <a:stretch/>
        </p:blipFill>
        <p:spPr>
          <a:xfrm rot="16200000">
            <a:off x="4127154" y="1841153"/>
            <a:ext cx="6858005" cy="317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7849-F4CC-D543-B821-90B0154A0F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5968310" y="0"/>
            <a:ext cx="3175688" cy="157555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31873" y="248504"/>
            <a:ext cx="981075" cy="41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81771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214983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779924" y="889189"/>
            <a:ext cx="632894" cy="632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57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6021DE-946F-2444-ABF9-77B088E73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D3E9BB7-9653-7845-ABEC-CFC6D55917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99841" y="252150"/>
            <a:ext cx="2168449" cy="663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8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4500" cap="all" spc="75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298" y="482917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5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061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50" b="1" cap="all" spc="75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495061" y="5523468"/>
            <a:ext cx="564732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2D5FF7-C44F-5149-AC5F-9B7A8D72CC3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03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115E2-1332-DE4E-9F47-45778FE19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C418389-F925-E946-B7F1-019A85A895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86022" y="252150"/>
            <a:ext cx="1382268" cy="42267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03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5400" cap="all" spc="75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1503" y="519858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66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75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496266" y="5892878"/>
            <a:ext cx="4771473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26DA4-655B-2946-B7D6-97ACB07E886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57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8C09-1C04-D749-9B9A-1954A04E0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7861679-0949-EB4A-ACE2-F1813F1B8F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34191" y="5091566"/>
            <a:ext cx="475620" cy="5936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12976" y="2213555"/>
            <a:ext cx="318050" cy="257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157" y="2743843"/>
            <a:ext cx="4949686" cy="2082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5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7AC5AD-AAA8-F94B-89F5-5C791EAEA628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67CD86C0-2677-F24C-8C5B-0A47797772C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9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258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45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10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0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4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508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A4A43D-6E1F-F544-9C17-7F03890F09FB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82459-1B0A-ED4D-8E2A-B2F5E8F16413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B591A6-D74A-9741-9B8B-CA0603BDE1D1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76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DD08C5-12D6-314D-BB01-F838ADE6620E}"/>
              </a:ext>
            </a:extLst>
          </p:cNvPr>
          <p:cNvSpPr/>
          <p:nvPr userDrawn="1"/>
        </p:nvSpPr>
        <p:spPr>
          <a:xfrm>
            <a:off x="4943" y="0"/>
            <a:ext cx="9139057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B1B761A-27A7-E640-AAA0-157C2096C6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8310" y="0"/>
            <a:ext cx="317569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1978BA5-72BD-1949-A11D-E2C7D816D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3308" y="5951622"/>
            <a:ext cx="1087135" cy="46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4A5B1E-F1F1-7841-8234-EC29E0848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308" y="1817715"/>
            <a:ext cx="5226246" cy="164620"/>
          </a:xfrm>
        </p:spPr>
        <p:txBody>
          <a:bodyPr lIns="0" tIns="0" rIns="0" bIns="0" anchor="t" anchorCtr="0">
            <a:noAutofit/>
          </a:bodyPr>
          <a:lstStyle>
            <a:lvl1pPr algn="ctr">
              <a:defRPr sz="1050" b="1" cap="all" spc="75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60DD4-96F0-3049-BDB7-064112849C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308" y="2149831"/>
            <a:ext cx="5226246" cy="30280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ts val="5625"/>
              </a:lnSpc>
              <a:buNone/>
              <a:defRPr sz="5400">
                <a:solidFill>
                  <a:srgbClr val="A89968"/>
                </a:solidFill>
                <a:latin typeface="Georgia" panose="02040502050405020303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headline goes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E44B96-9B76-D14E-ACF3-7144347FCD7F}"/>
              </a:ext>
            </a:extLst>
          </p:cNvPr>
          <p:cNvCxnSpPr>
            <a:cxnSpLocks/>
          </p:cNvCxnSpPr>
          <p:nvPr userDrawn="1"/>
        </p:nvCxnSpPr>
        <p:spPr>
          <a:xfrm>
            <a:off x="473308" y="5721180"/>
            <a:ext cx="52262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4E6F9784-A60F-3A47-B581-E2EB1E6FA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79924" y="889189"/>
            <a:ext cx="632894" cy="632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4235D-B38D-3B4F-A7D1-312883C95350}"/>
              </a:ext>
            </a:extLst>
          </p:cNvPr>
          <p:cNvCxnSpPr/>
          <p:nvPr userDrawn="1"/>
        </p:nvCxnSpPr>
        <p:spPr>
          <a:xfrm>
            <a:off x="3086431" y="-191069"/>
            <a:ext cx="0" cy="928523"/>
          </a:xfrm>
          <a:prstGeom prst="line">
            <a:avLst/>
          </a:prstGeom>
          <a:ln w="12700">
            <a:solidFill>
              <a:srgbClr val="A8996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F47D01F-1089-684D-8AC5-52A84883759B}"/>
              </a:ext>
            </a:extLst>
          </p:cNvPr>
          <p:cNvSpPr txBox="1"/>
          <p:nvPr userDrawn="1"/>
        </p:nvSpPr>
        <p:spPr>
          <a:xfrm>
            <a:off x="3025046" y="5951624"/>
            <a:ext cx="2674509" cy="16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</a:t>
            </a:r>
            <a:b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Title, Department</a:t>
            </a:r>
          </a:p>
          <a:p>
            <a:pPr algn="r"/>
            <a:fld id="{1976A44C-969B-C046-938C-92CAE64EBF8B}" type="datetime4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September 15, 2022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4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A82D67-8B99-4A4E-AD2C-26851899850A}"/>
              </a:ext>
            </a:extLst>
          </p:cNvPr>
          <p:cNvSpPr/>
          <p:nvPr userDrawn="1"/>
        </p:nvSpPr>
        <p:spPr>
          <a:xfrm>
            <a:off x="1" y="0"/>
            <a:ext cx="3756990" cy="6858000"/>
          </a:xfrm>
          <a:prstGeom prst="rect">
            <a:avLst/>
          </a:prstGeom>
          <a:solidFill>
            <a:srgbClr val="FFF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E94EC-592F-F747-96CA-B134450792FF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72CE00-E12D-CF4F-8128-74B9CD1C19BD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83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C75D5A-511F-7E45-B9F0-4EE36EB538E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13691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B79FE-A84B-D04F-851A-61661A8B515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B7169C-8594-5949-8F3C-2C6C0C845B2B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A7F1858-0CE6-E64A-AD06-8767BE361C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01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45AB82-9E26-4D48-B592-8CA72D5474F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6579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65798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581BA-CB62-8944-B758-D71BAA6C5BA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9BD2FD-8ECF-FE49-A267-4BCDFE705972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CB8F01B6-8E77-0248-9337-0C6289BA9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0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A899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47EDA7E-9600-A445-BD08-18A82ABED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FC574-4858-E640-99C2-16CD9E1F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8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4500" cap="all" spc="75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23AA-2197-0446-AB42-D28BA422DD8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298" y="482917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25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FE8BA0-9E2C-CF44-BABD-55B346783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061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50" b="1" cap="all" spc="75" baseline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451DA1-6FA8-4E4D-A5F4-77545F145275}"/>
              </a:ext>
            </a:extLst>
          </p:cNvPr>
          <p:cNvCxnSpPr>
            <a:cxnSpLocks/>
          </p:cNvCxnSpPr>
          <p:nvPr userDrawn="1"/>
        </p:nvCxnSpPr>
        <p:spPr>
          <a:xfrm>
            <a:off x="495061" y="5523468"/>
            <a:ext cx="564732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2D5FF7-C44F-5149-AC5F-9B7A8D72CC3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3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D97C0F9-3EF1-024C-88FF-B7B3D56B3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50A6A17-9EB7-1E40-85C0-F0570282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03" y="2953265"/>
            <a:ext cx="4964456" cy="1609210"/>
          </a:xfrm>
        </p:spPr>
        <p:txBody>
          <a:bodyPr lIns="0" tIns="0" rIns="0" bIns="0" anchor="t" anchorCtr="0">
            <a:noAutofit/>
          </a:bodyPr>
          <a:lstStyle>
            <a:lvl1pPr>
              <a:defRPr sz="5400" cap="all" spc="75" baseline="0">
                <a:solidFill>
                  <a:srgbClr val="041E42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F8DFEB7-3679-3547-A29F-A715A56176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1503" y="5198586"/>
            <a:ext cx="4964456" cy="595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004C9D"/>
                </a:solidFill>
                <a:latin typeface="Georgia" panose="02040502050405020303" pitchFamily="18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Agenda Topic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0E59F6F-70DD-D44B-B463-CE6EDC04F5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266" y="2250003"/>
            <a:ext cx="4542235" cy="4365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400" b="1" cap="all" spc="75" baseline="0">
                <a:solidFill>
                  <a:srgbClr val="A899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Title/Number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6FB1D-2182-9F4E-AC14-7D349148A75A}"/>
              </a:ext>
            </a:extLst>
          </p:cNvPr>
          <p:cNvCxnSpPr>
            <a:cxnSpLocks/>
          </p:cNvCxnSpPr>
          <p:nvPr userDrawn="1"/>
        </p:nvCxnSpPr>
        <p:spPr>
          <a:xfrm>
            <a:off x="496266" y="5892878"/>
            <a:ext cx="4771473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E26DA4-655B-2946-B7D6-97ACB07E886D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1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8C09-1C04-D749-9B9A-1954A04E0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7861679-0949-EB4A-ACE2-F1813F1B8F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34191" y="5091566"/>
            <a:ext cx="475620" cy="5936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484226E-17CF-7548-AEF6-B1745AB3BC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12976" y="2213555"/>
            <a:ext cx="318050" cy="257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39861B-5B4E-CD4A-8638-5C1B48F6D4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7157" y="2743843"/>
            <a:ext cx="4949686" cy="2082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500">
                <a:solidFill>
                  <a:srgbClr val="041E42"/>
                </a:solidFill>
                <a:latin typeface="Georgia" panose="02040502050405020303" pitchFamily="18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Type quote here.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set in culpa.”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DACFB-45AC-344D-87C8-0EC29BCC247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EEDA355-16BA-4045-AB40-B2E42E52C7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0596CC-E67E-4D43-8335-B5EC617C230E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62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81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7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69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8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67BACB3-57D2-274D-AAA8-1235CE8B7DD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77466" y="2888628"/>
            <a:ext cx="2929471" cy="37730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6DD9963-F0D9-1E47-870E-622FC055FF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7821828" y="6172714"/>
            <a:ext cx="1112214" cy="4751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00E7E4-26A6-9D4E-8217-560389A19CAD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7242345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3B9EB1D-AE07-7246-984D-F4D46B6F516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645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67BACB3-57D2-274D-AAA8-1235CE8B7DD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977466" y="2888628"/>
            <a:ext cx="2929471" cy="37730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9EB1D-AE07-7246-984D-F4D46B6F5165}"/>
              </a:ext>
            </a:extLst>
          </p:cNvPr>
          <p:cNvSpPr txBox="1"/>
          <p:nvPr userDrawn="1"/>
        </p:nvSpPr>
        <p:spPr>
          <a:xfrm>
            <a:off x="490298" y="6455393"/>
            <a:ext cx="195681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69C1D678-CE18-BA40-AE41-60E7006BDE26}" type="slidenum">
              <a:rPr lang="en-US" sz="900" smtClean="0">
                <a:solidFill>
                  <a:srgbClr val="041E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rgbClr val="041E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209DA2-F46B-D049-9BAF-DA0C4D1FAFC1}"/>
              </a:ext>
            </a:extLst>
          </p:cNvPr>
          <p:cNvCxnSpPr>
            <a:cxnSpLocks/>
          </p:cNvCxnSpPr>
          <p:nvPr userDrawn="1"/>
        </p:nvCxnSpPr>
        <p:spPr>
          <a:xfrm>
            <a:off x="490298" y="6357554"/>
            <a:ext cx="5791969" cy="0"/>
          </a:xfrm>
          <a:prstGeom prst="line">
            <a:avLst/>
          </a:prstGeom>
          <a:ln w="12700">
            <a:solidFill>
              <a:srgbClr val="041E4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67B889DE-9A5C-E146-A2C2-78F27955B69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85254" y="6114757"/>
            <a:ext cx="2168448" cy="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0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041E4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8996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kron.edu/research/or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chenry@uakron.ed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kron.edu/controller/payroll-forms.do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soh.org/employer/reporting/determination/exemptions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trsoh.org/employer/reporting/new-hire/overview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kron.edu/controller/payroll.dot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kron.edu/parkin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kron.edu/parki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ixabay.com/illustrations/workshop-training-seminar-group-1425446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uakron.edu/exl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uakron.edu/dotAsset/678001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A0E660-5E78-4B64-955A-C5E5E7669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1" y="2149831"/>
            <a:ext cx="5828145" cy="3170314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u="sng" dirty="0"/>
          </a:p>
          <a:p>
            <a:pPr>
              <a:lnSpc>
                <a:spcPct val="100000"/>
              </a:lnSpc>
            </a:pPr>
            <a:r>
              <a:rPr lang="en-US" u="sng" dirty="0"/>
              <a:t>WELCOME</a:t>
            </a:r>
            <a:endParaRPr lang="en-US" sz="1000" u="sng" dirty="0"/>
          </a:p>
          <a:p>
            <a:pPr>
              <a:lnSpc>
                <a:spcPct val="100000"/>
              </a:lnSpc>
            </a:pPr>
            <a:endParaRPr lang="en-US" sz="1000" u="sng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90398-A973-4DD2-8114-B48FCE5FAC51}"/>
              </a:ext>
            </a:extLst>
          </p:cNvPr>
          <p:cNvSpPr txBox="1"/>
          <p:nvPr/>
        </p:nvSpPr>
        <p:spPr>
          <a:xfrm>
            <a:off x="261360" y="5954024"/>
            <a:ext cx="5640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2022 </a:t>
            </a:r>
          </a:p>
          <a:p>
            <a:pPr>
              <a:lnSpc>
                <a:spcPct val="100000"/>
              </a:lnSpc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i="1" dirty="0">
                <a:solidFill>
                  <a:srgbClr val="FFF7E9"/>
                </a:solidFill>
              </a:rPr>
              <a:t>(This presentation is an adaption from the 8/16/22 New Graduate Assistant Orientation)</a:t>
            </a: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1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G.A. Guidelines &amp; Expectations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DC4A45-4C59-48CD-B683-880C6FA4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41" y="138228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>
                <a:solidFill>
                  <a:srgbClr val="A89968"/>
                </a:solidFill>
                <a:latin typeface="Georgia" panose="02040502050405020303" pitchFamily="18" charset="0"/>
              </a:rPr>
              <a:t>Maintaining a Graduate Assistantship</a:t>
            </a:r>
          </a:p>
          <a:p>
            <a:pPr marL="0" indent="0">
              <a:buNone/>
            </a:pPr>
            <a:endParaRPr lang="en-US" sz="105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You are required to perform your graduate assistantship duties satisfactorily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You must maintain the standards of academic conduct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You must honor the terms of your contract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If a TA – you must meet the minimum oral proficiency requirement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Georgia" panose="02040502050405020303" pitchFamily="18" charset="0"/>
              </a:rPr>
              <a:t>23 – TOEFL Speaking Component (Internationals)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Georgia" panose="02040502050405020303" pitchFamily="18" charset="0"/>
              </a:rPr>
              <a:t>Assessed by departmental procedures (Domestics)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If you give up your assistantship – you also give up the tuition waiver – repayment is required (after Census date)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218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G.A. Guidelines &amp;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DD69C-F212-446F-A68B-B74F4C69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59" y="1326861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u="sng" dirty="0">
                <a:solidFill>
                  <a:srgbClr val="A89968"/>
                </a:solidFill>
                <a:latin typeface="Georgia" panose="02040502050405020303" pitchFamily="18" charset="0"/>
              </a:rPr>
              <a:t>FEE REMISSION FOR GRADUATE ASSISTANTS (GAs)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Georgia" panose="02040502050405020303" pitchFamily="18" charset="0"/>
              </a:rPr>
              <a:t>UA shall provide a scholarship during each semester or summer session of award. 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Georgia" panose="02040502050405020303" pitchFamily="18" charset="0"/>
              </a:rPr>
              <a:t>Scholarships are not provided for: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undergraduate/audit courses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professional fees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administrative fees			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facilities fees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technology fees				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drop/add fees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library fees					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miscellaneous fees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general service fees			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late registration fees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latin typeface="Georgia" panose="02040502050405020303" pitchFamily="18" charset="0"/>
              </a:rPr>
              <a:t>tuition/fees at other institutions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844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G.A. Guidelines &amp; Expectations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E5DC8D-B392-443F-85FD-816CC4AD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1170203"/>
            <a:ext cx="7886700" cy="499045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000" b="1" u="sng" dirty="0">
                <a:solidFill>
                  <a:srgbClr val="A89968"/>
                </a:solidFill>
                <a:latin typeface="Georgia" panose="02040502050405020303" pitchFamily="18" charset="0"/>
              </a:rPr>
              <a:t>OFFICE OF RESEARCH ADMINISTRATION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rgbClr val="A89968"/>
                </a:solidFill>
                <a:latin typeface="Georgia" panose="02040502050405020303" pitchFamily="18" charset="0"/>
                <a:hlinkClick r:id="rId3"/>
              </a:rPr>
              <a:t>https://www.uakron.edu/research/ora/</a:t>
            </a:r>
            <a:endParaRPr lang="en-US" sz="2000" dirty="0">
              <a:solidFill>
                <a:srgbClr val="A89968"/>
              </a:solidFill>
              <a:latin typeface="Georgia" panose="02040502050405020303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000" dirty="0">
              <a:solidFill>
                <a:srgbClr val="A89968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000" dirty="0">
              <a:solidFill>
                <a:srgbClr val="A89968"/>
              </a:solidFill>
              <a:latin typeface="Georgia" panose="02040502050405020303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5DA00E-B522-4411-B224-50FD0C627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49" y="1905910"/>
            <a:ext cx="5968501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4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6" y="2036065"/>
            <a:ext cx="8358736" cy="439423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500" b="1" dirty="0"/>
              <a:t>G.A. Guidelines &amp; Expectations</a:t>
            </a:r>
          </a:p>
          <a:p>
            <a:endParaRPr lang="en-US" sz="8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/>
            <a:r>
              <a:rPr lang="en-US" sz="7000" b="1" i="1" dirty="0">
                <a:solidFill>
                  <a:schemeClr val="bg1"/>
                </a:solidFill>
                <a:latin typeface="Georgia" panose="02040502050405020303" pitchFamily="18" charset="0"/>
              </a:rPr>
              <a:t>Title IX and</a:t>
            </a:r>
          </a:p>
          <a:p>
            <a:pPr lvl="1"/>
            <a:r>
              <a:rPr lang="en-US" sz="7000" b="1" i="1" dirty="0">
                <a:solidFill>
                  <a:schemeClr val="bg1"/>
                </a:solidFill>
                <a:latin typeface="Georgia" panose="02040502050405020303" pitchFamily="18" charset="0"/>
              </a:rPr>
              <a:t>Student Code of </a:t>
            </a:r>
          </a:p>
          <a:p>
            <a:pPr lvl="1"/>
            <a:r>
              <a:rPr lang="en-US" sz="7000" b="1" i="1" dirty="0">
                <a:solidFill>
                  <a:schemeClr val="bg1"/>
                </a:solidFill>
                <a:latin typeface="Georgia" panose="02040502050405020303" pitchFamily="18" charset="0"/>
              </a:rPr>
              <a:t>Conduct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563338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6" y="2036065"/>
            <a:ext cx="8358736" cy="439423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500" b="1" dirty="0"/>
              <a:t>G.A. Guidelines &amp; Expectations</a:t>
            </a:r>
          </a:p>
          <a:p>
            <a:endParaRPr lang="en-US" sz="8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 algn="ctr"/>
            <a:r>
              <a:rPr lang="en-US" sz="7000" b="1" i="1" dirty="0">
                <a:solidFill>
                  <a:schemeClr val="bg1"/>
                </a:solidFill>
                <a:latin typeface="Georgia" panose="02040502050405020303" pitchFamily="18" charset="0"/>
              </a:rPr>
              <a:t>Teaching at UA:</a:t>
            </a:r>
          </a:p>
          <a:p>
            <a:pPr lvl="1" algn="ctr"/>
            <a:r>
              <a:rPr lang="en-US" sz="6000" i="1" dirty="0">
                <a:solidFill>
                  <a:schemeClr val="bg1"/>
                </a:solidFill>
                <a:latin typeface="Georgia" panose="02040502050405020303" pitchFamily="18" charset="0"/>
              </a:rPr>
              <a:t>The Institute of Teaching and Learning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1293256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7" y="2036065"/>
            <a:ext cx="5337848" cy="3667265"/>
          </a:xfrm>
        </p:spPr>
        <p:txBody>
          <a:bodyPr>
            <a:normAutofit/>
          </a:bodyPr>
          <a:lstStyle/>
          <a:p>
            <a:r>
              <a:rPr lang="en-US" sz="2500" b="1" dirty="0"/>
              <a:t>Resources</a:t>
            </a:r>
          </a:p>
          <a:p>
            <a:endParaRPr lang="en-US" sz="32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Financial</a:t>
            </a: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Aid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850145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7" y="2036065"/>
            <a:ext cx="5571290" cy="3667265"/>
          </a:xfrm>
        </p:spPr>
        <p:txBody>
          <a:bodyPr>
            <a:normAutofit fontScale="92500"/>
          </a:bodyPr>
          <a:lstStyle/>
          <a:p>
            <a:r>
              <a:rPr lang="en-US" sz="2500" b="1" dirty="0"/>
              <a:t>Resources</a:t>
            </a:r>
          </a:p>
          <a:p>
            <a:endParaRPr lang="en-US" sz="32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Testing &amp; </a:t>
            </a: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Counseling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1904186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7" y="2036065"/>
            <a:ext cx="5337848" cy="3667265"/>
          </a:xfrm>
        </p:spPr>
        <p:txBody>
          <a:bodyPr>
            <a:normAutofit/>
          </a:bodyPr>
          <a:lstStyle/>
          <a:p>
            <a:r>
              <a:rPr lang="en-US" sz="2500" b="1" dirty="0"/>
              <a:t>Resources</a:t>
            </a:r>
          </a:p>
          <a:p>
            <a:endParaRPr lang="en-US" sz="45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Zip Assist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80501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7" y="2036065"/>
            <a:ext cx="5337848" cy="3667265"/>
          </a:xfrm>
        </p:spPr>
        <p:txBody>
          <a:bodyPr>
            <a:normAutofit/>
          </a:bodyPr>
          <a:lstStyle/>
          <a:p>
            <a:r>
              <a:rPr lang="en-US" sz="2500" b="1" dirty="0"/>
              <a:t>Resources</a:t>
            </a:r>
          </a:p>
          <a:p>
            <a:endParaRPr lang="en-US" sz="55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Payroll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2786774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G.A. Guidelines &amp;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DD69C-F212-446F-A68B-B74F4C69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59" y="1318408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u="sng" dirty="0">
                <a:solidFill>
                  <a:srgbClr val="A89968"/>
                </a:solidFill>
                <a:latin typeface="Georgia" panose="02040502050405020303" pitchFamily="18" charset="0"/>
              </a:rPr>
              <a:t>PAYROLL INFORMATION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Georgia" panose="020405020504050203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Georgia" panose="02040502050405020303" pitchFamily="18" charset="0"/>
              </a:rPr>
              <a:t>Payroll forms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457200" lvl="1" indent="0">
              <a:spcBef>
                <a:spcPts val="0"/>
              </a:spcBef>
              <a:buNone/>
            </a:pPr>
            <a:endParaRPr lang="en-US" sz="1400" i="1" dirty="0">
              <a:latin typeface="Georgia" panose="02040502050405020303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400" i="1" dirty="0">
              <a:latin typeface="Georgia" panose="02040502050405020303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400" i="1" dirty="0">
              <a:latin typeface="Georgia" panose="02040502050405020303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91BB0B-4E01-4A01-8ACA-8161D8003220}"/>
              </a:ext>
            </a:extLst>
          </p:cNvPr>
          <p:cNvSpPr txBox="1">
            <a:spLocks/>
          </p:cNvSpPr>
          <p:nvPr/>
        </p:nvSpPr>
        <p:spPr>
          <a:xfrm>
            <a:off x="480868" y="2876061"/>
            <a:ext cx="7650621" cy="29605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1900" dirty="0"/>
              <a:t>International students: e-mail Brenda McHenry at </a:t>
            </a:r>
            <a:r>
              <a:rPr lang="en-US" sz="1900" dirty="0">
                <a:hlinkClick r:id="rId3"/>
              </a:rPr>
              <a:t>mchenry@uakron.edu</a:t>
            </a:r>
            <a:endParaRPr lang="en-US" sz="1900" dirty="0"/>
          </a:p>
          <a:p>
            <a:pPr marL="285750" indent="-285750"/>
            <a:r>
              <a:rPr lang="en-US" sz="1900" dirty="0"/>
              <a:t>2022 W-4 Form</a:t>
            </a:r>
          </a:p>
          <a:p>
            <a:pPr marL="285750" indent="-285750"/>
            <a:r>
              <a:rPr lang="en-US" sz="1900" dirty="0"/>
              <a:t>Ohio IT-4 Form</a:t>
            </a:r>
          </a:p>
          <a:p>
            <a:pPr marL="285750" indent="-285750"/>
            <a:r>
              <a:rPr lang="en-US" sz="1900" dirty="0"/>
              <a:t>Non-Resident Alien Identification Form</a:t>
            </a:r>
          </a:p>
          <a:p>
            <a:pPr marL="285750" indent="-285750"/>
            <a:r>
              <a:rPr lang="en-US" sz="1900" dirty="0"/>
              <a:t>Form SSA-1945</a:t>
            </a:r>
          </a:p>
          <a:p>
            <a:pPr marL="285750" indent="-285750"/>
            <a:r>
              <a:rPr lang="en-US" sz="1900" dirty="0"/>
              <a:t>Direct Deposit Form (pick-up 1</a:t>
            </a:r>
            <a:r>
              <a:rPr lang="en-US" sz="1900" baseline="30000" dirty="0"/>
              <a:t>st</a:t>
            </a:r>
            <a:r>
              <a:rPr lang="en-US" sz="1900" dirty="0"/>
              <a:t> paycheck)</a:t>
            </a:r>
          </a:p>
          <a:p>
            <a:pPr lvl="1"/>
            <a:endParaRPr lang="en-US" sz="13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8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A0E660-5E78-4B64-955A-C5E5E7669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1" y="1982335"/>
            <a:ext cx="5828145" cy="317031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000" b="1" u="sng" dirty="0"/>
              <a:t>Thank You!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000" dirty="0"/>
              <a:t>We’re glad you’re here!</a:t>
            </a:r>
          </a:p>
          <a:p>
            <a:pPr>
              <a:lnSpc>
                <a:spcPct val="100000"/>
              </a:lnSpc>
            </a:pPr>
            <a:endParaRPr lang="en-US" sz="1000" u="sng" dirty="0"/>
          </a:p>
          <a:p>
            <a:pPr algn="l">
              <a:lnSpc>
                <a:spcPts val="1200"/>
              </a:lnSpc>
              <a:buClr>
                <a:srgbClr val="A89968"/>
              </a:buClr>
            </a:pPr>
            <a:r>
              <a:rPr lang="en-US" sz="2500" b="1" dirty="0">
                <a:solidFill>
                  <a:srgbClr val="A89968"/>
                </a:solidFill>
              </a:rPr>
              <a:t> Dr. Suzanne Bausch</a:t>
            </a:r>
          </a:p>
          <a:p>
            <a:pPr algn="l" defTabSz="400050">
              <a:lnSpc>
                <a:spcPts val="1200"/>
              </a:lnSpc>
              <a:buClr>
                <a:srgbClr val="A89968"/>
              </a:buClr>
            </a:pPr>
            <a:r>
              <a:rPr lang="en-US" sz="2500" b="1" i="1" dirty="0"/>
              <a:t>	</a:t>
            </a:r>
            <a:r>
              <a:rPr lang="en-US" sz="2000" i="1" dirty="0"/>
              <a:t>VP of Research &amp; Business Engagement and</a:t>
            </a:r>
          </a:p>
          <a:p>
            <a:pPr algn="l" defTabSz="400050">
              <a:lnSpc>
                <a:spcPts val="1200"/>
              </a:lnSpc>
              <a:buClr>
                <a:srgbClr val="A89968"/>
              </a:buClr>
            </a:pPr>
            <a:r>
              <a:rPr lang="en-US" sz="2000" i="1" dirty="0"/>
              <a:t>      Dean, Graduate School</a:t>
            </a:r>
            <a:endParaRPr lang="en-US" sz="2000" b="1" dirty="0">
              <a:solidFill>
                <a:srgbClr val="A89968"/>
              </a:solidFill>
            </a:endParaRPr>
          </a:p>
          <a:p>
            <a:pPr algn="l">
              <a:lnSpc>
                <a:spcPts val="1200"/>
              </a:lnSpc>
              <a:buClr>
                <a:srgbClr val="A89968"/>
              </a:buClr>
            </a:pPr>
            <a:endParaRPr lang="en-US" sz="2500" b="1" dirty="0">
              <a:solidFill>
                <a:srgbClr val="A89968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r>
              <a:rPr lang="en-US" sz="2500" b="1" dirty="0"/>
              <a:t> Dr. Marnie Saunders</a:t>
            </a:r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r>
              <a:rPr lang="en-US" sz="2000" i="1" dirty="0"/>
              <a:t>Interim Director, the Graduate School</a:t>
            </a:r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r>
              <a:rPr lang="en-US" sz="2000" i="1" dirty="0"/>
              <a:t> Professor, Dept. of Biomedical Engineering</a:t>
            </a:r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endParaRPr lang="en-US" sz="2000" b="1" i="1" dirty="0"/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r>
              <a:rPr lang="en-US" sz="2500" b="1" dirty="0"/>
              <a:t> Deborah Phillipp</a:t>
            </a:r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r>
              <a:rPr lang="en-US" sz="2000" i="1" dirty="0"/>
              <a:t>Dir., Graduate Admissions &amp; Student Services</a:t>
            </a:r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endParaRPr lang="en-US" sz="2000" b="1" i="1" dirty="0"/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endParaRPr lang="en-US" sz="2000" b="1" i="1" dirty="0"/>
          </a:p>
          <a:p>
            <a:pPr marL="274320" algn="l">
              <a:lnSpc>
                <a:spcPct val="100000"/>
              </a:lnSpc>
              <a:spcBef>
                <a:spcPts val="0"/>
              </a:spcBef>
              <a:buClr>
                <a:srgbClr val="A89968"/>
              </a:buClr>
            </a:pP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079565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G.A. Guidelines &amp;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DD69C-F212-446F-A68B-B74F4C69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59" y="1326860"/>
            <a:ext cx="7886700" cy="5092413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u="sng" dirty="0">
                <a:solidFill>
                  <a:srgbClr val="A89968"/>
                </a:solidFill>
                <a:latin typeface="Georgia" panose="02040502050405020303" pitchFamily="18" charset="0"/>
              </a:rPr>
              <a:t>PAYROLL INFORMATION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Georgia" panose="02040502050405020303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400" b="1" dirty="0"/>
          </a:p>
          <a:p>
            <a:pPr marL="457200" lvl="1" indent="0"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	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4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 marL="457200" lvl="1" indent="0">
              <a:spcBef>
                <a:spcPts val="0"/>
              </a:spcBef>
              <a:buNone/>
            </a:pPr>
            <a:endParaRPr lang="en-US" sz="1400" dirty="0">
              <a:latin typeface="Georgia" panose="02040502050405020303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400" dirty="0">
              <a:latin typeface="Georgia" panose="02040502050405020303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400" i="1" dirty="0">
              <a:latin typeface="Georgia" panose="02040502050405020303" pitchFamily="18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400" i="1" dirty="0">
                <a:latin typeface="Georgia" panose="02040502050405020303" pitchFamily="18" charset="0"/>
              </a:rPr>
              <a:t> </a:t>
            </a:r>
            <a:endParaRPr lang="en-US" sz="1800" dirty="0">
              <a:solidFill>
                <a:srgbClr val="041E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3348F2-04DD-4332-87F9-55489222A10B}"/>
              </a:ext>
            </a:extLst>
          </p:cNvPr>
          <p:cNvSpPr txBox="1">
            <a:spLocks/>
          </p:cNvSpPr>
          <p:nvPr/>
        </p:nvSpPr>
        <p:spPr>
          <a:xfrm>
            <a:off x="457200" y="1679803"/>
            <a:ext cx="8229600" cy="7620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041E4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Georgia" panose="02040502050405020303" pitchFamily="18" charset="0"/>
              </a:rPr>
              <a:t>State Retirement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30729-4BB5-48B4-8BCD-0046A35FA424}"/>
              </a:ext>
            </a:extLst>
          </p:cNvPr>
          <p:cNvSpPr txBox="1"/>
          <p:nvPr/>
        </p:nvSpPr>
        <p:spPr>
          <a:xfrm>
            <a:off x="554759" y="2631093"/>
            <a:ext cx="782122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OPERS Exemption Form or Election Form for Students</a:t>
            </a:r>
          </a:p>
          <a:p>
            <a:pPr lvl="1"/>
            <a:r>
              <a:rPr lang="en-US" sz="1600" dirty="0">
                <a:latin typeface="Georgia" panose="02040502050405020303" pitchFamily="18" charset="0"/>
              </a:rPr>
              <a:t>(Hired on or after September 28,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SERS Exemption Form or Membership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0" i="0" u="none" strike="noStrike" baseline="0" dirty="0">
                <a:solidFill>
                  <a:srgbClr val="221E1F"/>
                </a:solidFill>
                <a:latin typeface="Georgia" panose="02040502050405020303" pitchFamily="18" charset="0"/>
              </a:rPr>
              <a:t>Students are eligible to be exempt from state retirement membership while regularly attending classes. Before you sign a student exemption, consider that the service credit you earn while in college counts toward your retirement if you become employed in the public sector during your career. </a:t>
            </a:r>
            <a:endParaRPr lang="en-US" sz="19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30 days from date of hire to submit an exemption form </a:t>
            </a:r>
          </a:p>
          <a:p>
            <a:r>
              <a:rPr lang="en-US" sz="1900" dirty="0">
                <a:latin typeface="Georgia" panose="02040502050405020303" pitchFamily="18" charset="0"/>
              </a:rPr>
              <a:t>	(August 22 start must submit by September 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Forms available on the Payroll Forms web page: </a:t>
            </a:r>
            <a:r>
              <a:rPr lang="en-US" sz="2000" dirty="0">
                <a:hlinkClick r:id="rId3"/>
              </a:rPr>
              <a:t>https://www.uakron.edu/controller/payroll-forms.dot</a:t>
            </a:r>
            <a:endParaRPr lang="en-US" sz="1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96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1584"/>
            <a:ext cx="7886700" cy="854073"/>
          </a:xfrm>
        </p:spPr>
        <p:txBody>
          <a:bodyPr/>
          <a:lstStyle/>
          <a:p>
            <a:r>
              <a:rPr lang="en-US" dirty="0"/>
              <a:t>G.A. Guidelines &amp; Expectations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15BA95-6E3C-4AC1-8083-4CEDD3B2295B}"/>
              </a:ext>
            </a:extLst>
          </p:cNvPr>
          <p:cNvSpPr txBox="1">
            <a:spLocks/>
          </p:cNvSpPr>
          <p:nvPr/>
        </p:nvSpPr>
        <p:spPr>
          <a:xfrm>
            <a:off x="516835" y="1306286"/>
            <a:ext cx="8308428" cy="46646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899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Aft>
                <a:spcPct val="0"/>
              </a:spcAft>
              <a:buClr>
                <a:srgbClr val="333399"/>
              </a:buClr>
            </a:pPr>
            <a:r>
              <a:rPr lang="en-US" sz="1800" kern="0" dirty="0">
                <a:latin typeface="Garamond" pitchFamily="18" charset="0"/>
                <a:cs typeface="Arial"/>
              </a:rPr>
              <a:t>If you are an active member in State Teachers Retirement System of Ohio (STRS) and you are </a:t>
            </a:r>
            <a:r>
              <a:rPr lang="en-US" sz="1800" i="1" kern="0" dirty="0">
                <a:latin typeface="Garamond" pitchFamily="18" charset="0"/>
                <a:cs typeface="Arial"/>
              </a:rPr>
              <a:t>not</a:t>
            </a:r>
            <a:r>
              <a:rPr lang="en-US" sz="1800" kern="0" dirty="0">
                <a:latin typeface="Garamond" pitchFamily="18" charset="0"/>
                <a:cs typeface="Arial"/>
              </a:rPr>
              <a:t> on a leave of absence from a teaching position covered by STRS Ohio, you may apply for exemption from contributions to STRS Ohio. </a:t>
            </a:r>
          </a:p>
          <a:p>
            <a:pPr marL="0" indent="0" eaLnBrk="0" fontAlgn="base" hangingPunct="0">
              <a:spcAft>
                <a:spcPct val="0"/>
              </a:spcAft>
              <a:buClr>
                <a:srgbClr val="333399"/>
              </a:buClr>
              <a:buNone/>
            </a:pPr>
            <a:r>
              <a:rPr lang="en-US" sz="1800" kern="0" dirty="0">
                <a:latin typeface="Garamond" pitchFamily="18" charset="0"/>
                <a:cs typeface="Arial"/>
              </a:rPr>
              <a:t>Please consult the STRS Ohio website at         </a:t>
            </a:r>
            <a:r>
              <a:rPr lang="en-US" sz="1800" kern="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https://www.strsoh.org/employer/reporting/determination/exemptions.html</a:t>
            </a:r>
            <a:endParaRPr lang="en-US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0" fontAlgn="base" hangingPunct="0">
              <a:spcAft>
                <a:spcPct val="0"/>
              </a:spcAft>
              <a:buClr>
                <a:srgbClr val="333399"/>
              </a:buClr>
              <a:buNone/>
            </a:pPr>
            <a:r>
              <a:rPr lang="en-US" sz="1800" kern="0" dirty="0">
                <a:latin typeface="Garamond" pitchFamily="18" charset="0"/>
                <a:cs typeface="Arial"/>
              </a:rPr>
              <a:t>for more information and an “Exemption from Contributions for Student Employees” application form. </a:t>
            </a:r>
          </a:p>
          <a:p>
            <a:pPr marL="342900" indent="-342900" eaLnBrk="0" fontAlgn="base" hangingPunct="0">
              <a:spcAft>
                <a:spcPct val="0"/>
              </a:spcAft>
              <a:buClr>
                <a:srgbClr val="333399"/>
              </a:buClr>
            </a:pPr>
            <a:endParaRPr lang="en-US" sz="1800" kern="0" dirty="0">
              <a:latin typeface="Garamond" pitchFamily="18" charset="0"/>
              <a:cs typeface="Arial"/>
            </a:endParaRPr>
          </a:p>
          <a:p>
            <a:pPr marL="342900" indent="-342900" eaLnBrk="0" fontAlgn="base" hangingPunct="0">
              <a:spcAft>
                <a:spcPct val="0"/>
              </a:spcAft>
              <a:buClr>
                <a:srgbClr val="333399"/>
              </a:buClr>
              <a:buFont typeface="Times" pitchFamily="-112" charset="0"/>
              <a:buChar char="•"/>
            </a:pPr>
            <a:r>
              <a:rPr lang="en-US" sz="1800" kern="0" dirty="0">
                <a:latin typeface="Garamond" pitchFamily="18" charset="0"/>
                <a:cs typeface="Arial"/>
              </a:rPr>
              <a:t>If you are an active member in State Teachers Retirement System of Ohio (STRS) and on a leave of absence from a teaching position covered by STRS Ohio, or wish to contribute to STRS Ohio, you must complete a “Member Information” form.  </a:t>
            </a:r>
          </a:p>
          <a:p>
            <a:pPr marL="0" indent="0" eaLnBrk="0" fontAlgn="base" hangingPunct="0">
              <a:spcAft>
                <a:spcPct val="0"/>
              </a:spcAft>
              <a:buClr>
                <a:srgbClr val="333399"/>
              </a:buClr>
              <a:buNone/>
            </a:pPr>
            <a:r>
              <a:rPr lang="en-US" sz="1800" kern="0" dirty="0">
                <a:latin typeface="Garamond" pitchFamily="18" charset="0"/>
                <a:cs typeface="Arial"/>
              </a:rPr>
              <a:t>The form is available on the STRS Ohio website at</a:t>
            </a:r>
          </a:p>
          <a:p>
            <a:pPr marL="0" indent="0" eaLnBrk="0" fontAlgn="base" hangingPunct="0">
              <a:spcAft>
                <a:spcPct val="0"/>
              </a:spcAft>
              <a:buClr>
                <a:srgbClr val="333399"/>
              </a:buClr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https://www.strsoh.org/employer/reporting/new-hire/overview.html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4312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CM-1016-32800_GeneralPP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251"/>
            <a:ext cx="9144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13895" y="3571621"/>
          <a:ext cx="623695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Last Name Begins</a:t>
                      </a:r>
                      <a:r>
                        <a:rPr lang="en-US" baseline="0" dirty="0"/>
                        <a:t>  With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Sue Allshouse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–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Carla </a:t>
                      </a:r>
                      <a:r>
                        <a:rPr lang="en-US" dirty="0" err="1"/>
                        <a:t>Corsaro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 – Ln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Ruth Roberts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Lo –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Sandra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 – 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Brenda McHenry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International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1" y="1978240"/>
            <a:ext cx="8109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Submit all Payroll forms to the Payroll Office:</a:t>
            </a:r>
          </a:p>
          <a:p>
            <a:pPr algn="ctr"/>
            <a:endParaRPr lang="en-US" sz="1000" dirty="0">
              <a:latin typeface="Georgia" panose="02040502050405020303" pitchFamily="18" charset="0"/>
            </a:endParaRPr>
          </a:p>
          <a:p>
            <a:pPr algn="ctr"/>
            <a:r>
              <a:rPr lang="en-US" dirty="0">
                <a:latin typeface="Georgia" panose="02040502050405020303" pitchFamily="18" charset="0"/>
              </a:rPr>
              <a:t>Administrative Services Building (ASB)  Room 102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185 East Mill Street, Akron, Ohio 44325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7731" y="3086236"/>
            <a:ext cx="2688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Questions?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374916" y="842812"/>
            <a:ext cx="6514122" cy="1166690"/>
          </a:xfrm>
        </p:spPr>
        <p:txBody>
          <a:bodyPr anchor="b">
            <a:noAutofit/>
          </a:bodyPr>
          <a:lstStyle/>
          <a:p>
            <a:pPr algn="ctr"/>
            <a:endParaRPr lang="en-US" sz="1500" dirty="0">
              <a:latin typeface="Georgia" panose="02040502050405020303" pitchFamily="18" charset="0"/>
            </a:endParaRPr>
          </a:p>
          <a:p>
            <a:pPr algn="ctr"/>
            <a:endParaRPr lang="en-US" sz="1500" dirty="0">
              <a:latin typeface="Georgia" panose="02040502050405020303" pitchFamily="18" charset="0"/>
            </a:endParaRPr>
          </a:p>
          <a:p>
            <a:pPr algn="ctr"/>
            <a:endParaRPr lang="en-US" sz="1500" dirty="0">
              <a:latin typeface="Georgia" panose="02040502050405020303" pitchFamily="18" charset="0"/>
            </a:endParaRPr>
          </a:p>
          <a:p>
            <a:pPr algn="ctr"/>
            <a:r>
              <a:rPr lang="en-US" sz="1500" dirty="0">
                <a:latin typeface="Georgia" panose="02040502050405020303" pitchFamily="18" charset="0"/>
              </a:rPr>
              <a:t>Biweekly payroll schedule</a:t>
            </a:r>
          </a:p>
          <a:p>
            <a:pPr algn="ctr"/>
            <a:r>
              <a:rPr lang="en-US" sz="1500" dirty="0">
                <a:latin typeface="Georgia" panose="02040502050405020303" pitchFamily="18" charset="0"/>
                <a:hlinkClick r:id="rId3"/>
              </a:rPr>
              <a:t>https://www.uakron.edu/controller/payroll.dot</a:t>
            </a:r>
            <a:endParaRPr lang="en-US" sz="1500" dirty="0">
              <a:latin typeface="Georgia" panose="02040502050405020303" pitchFamily="18" charset="0"/>
            </a:endParaRPr>
          </a:p>
          <a:p>
            <a:pPr algn="ctr"/>
            <a:endParaRPr lang="en-US" sz="15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48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7" y="2036065"/>
            <a:ext cx="5337848" cy="3667265"/>
          </a:xfrm>
        </p:spPr>
        <p:txBody>
          <a:bodyPr>
            <a:normAutofit/>
          </a:bodyPr>
          <a:lstStyle/>
          <a:p>
            <a:r>
              <a:rPr lang="en-US" sz="2500" b="1" dirty="0"/>
              <a:t>Resources</a:t>
            </a:r>
          </a:p>
          <a:p>
            <a:endParaRPr lang="en-US" sz="32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Health</a:t>
            </a: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Services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570977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6" y="2036065"/>
            <a:ext cx="7028104" cy="3667265"/>
          </a:xfrm>
        </p:spPr>
        <p:txBody>
          <a:bodyPr>
            <a:normAutofit fontScale="85000" lnSpcReduction="10000"/>
          </a:bodyPr>
          <a:lstStyle/>
          <a:p>
            <a:r>
              <a:rPr lang="en-US" sz="2500" b="1" dirty="0"/>
              <a:t>Resources</a:t>
            </a:r>
          </a:p>
          <a:p>
            <a:endParaRPr lang="en-US" sz="32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Parking </a:t>
            </a: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&amp;</a:t>
            </a: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Transportation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3487387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74965-C234-47E4-8B26-2ADCDC14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en-US" sz="3000" b="1" u="sng" dirty="0">
              <a:solidFill>
                <a:srgbClr val="A89968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3000" b="1" u="sng" dirty="0">
                <a:solidFill>
                  <a:srgbClr val="A89968"/>
                </a:solidFill>
              </a:rPr>
              <a:t>Parking &amp; Transportation </a:t>
            </a:r>
          </a:p>
          <a:p>
            <a:pPr marL="0" indent="0">
              <a:buNone/>
            </a:pPr>
            <a:endParaRPr lang="en-US" sz="3000" b="1" dirty="0">
              <a:solidFill>
                <a:srgbClr val="A89968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41E42"/>
                </a:solidFill>
              </a:rPr>
              <a:t> 	</a:t>
            </a:r>
            <a:r>
              <a:rPr lang="en-US" sz="2600" i="1" dirty="0">
                <a:solidFill>
                  <a:srgbClr val="041E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Parking permits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600" i="1" dirty="0">
                <a:solidFill>
                  <a:srgbClr val="041E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Lot/Deck information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600" i="1" dirty="0">
                <a:solidFill>
                  <a:srgbClr val="041E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Shuttle services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600" i="1" dirty="0">
                <a:solidFill>
                  <a:srgbClr val="041E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Maps &amp; routes</a:t>
            </a:r>
          </a:p>
          <a:p>
            <a:pPr marL="457200" lvl="1" indent="0">
              <a:buNone/>
            </a:pPr>
            <a:endParaRPr lang="en-US" sz="2200" i="1" dirty="0">
              <a:solidFill>
                <a:srgbClr val="041E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US" sz="3000" b="1" dirty="0">
                <a:solidFill>
                  <a:srgbClr val="A8996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www.uakron.edu/parking</a:t>
            </a:r>
            <a:endParaRPr lang="en-US" sz="3000" b="1" dirty="0">
              <a:solidFill>
                <a:srgbClr val="A89968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10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74965-C234-47E4-8B26-2ADCDC14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A8996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www.uakron.edu/parking</a:t>
            </a:r>
            <a:endParaRPr lang="en-US" sz="3000" b="1" dirty="0">
              <a:solidFill>
                <a:srgbClr val="A89968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</p:txBody>
      </p:sp>
      <p:pic>
        <p:nvPicPr>
          <p:cNvPr id="6" name="Picture 5" descr="A picture containing text, bus, purple, parked&#10;&#10;Description automatically generated">
            <a:extLst>
              <a:ext uri="{FF2B5EF4-FFF2-40B4-BE49-F238E27FC236}">
                <a16:creationId xmlns:a16="http://schemas.microsoft.com/office/drawing/2014/main" id="{70578BA2-7C25-4F24-A420-A76156353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7274">
            <a:off x="479671" y="2057967"/>
            <a:ext cx="3805381" cy="228322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74165A2-D948-4500-89E3-66B27F6E3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8472"/>
            <a:ext cx="9144000" cy="1669061"/>
          </a:xfrm>
          <a:prstGeom prst="rect">
            <a:avLst/>
          </a:prstGeom>
        </p:spPr>
      </p:pic>
      <p:pic>
        <p:nvPicPr>
          <p:cNvPr id="10" name="Picture 9" descr="A white bus on the street&#10;&#10;Description automatically generated with medium confidence">
            <a:extLst>
              <a:ext uri="{FF2B5EF4-FFF2-40B4-BE49-F238E27FC236}">
                <a16:creationId xmlns:a16="http://schemas.microsoft.com/office/drawing/2014/main" id="{1D8BC46C-E53E-45B2-940C-2D8FDCEB6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1688">
            <a:off x="5050270" y="2315127"/>
            <a:ext cx="2857500" cy="163830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481592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74965-C234-47E4-8B26-2ADCDC14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</p:txBody>
      </p:sp>
      <p:pic>
        <p:nvPicPr>
          <p:cNvPr id="5" name="Picture 4" descr="A picture containing outdoor, ground, tree, bicycle&#10;&#10;Description automatically generated">
            <a:extLst>
              <a:ext uri="{FF2B5EF4-FFF2-40B4-BE49-F238E27FC236}">
                <a16:creationId xmlns:a16="http://schemas.microsoft.com/office/drawing/2014/main" id="{BD03A39D-6E44-46D7-9A06-79FE7DB85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0" y="3161714"/>
            <a:ext cx="3553190" cy="2682658"/>
          </a:xfrm>
          <a:prstGeom prst="rect">
            <a:avLst/>
          </a:prstGeom>
        </p:spPr>
      </p:pic>
      <p:pic>
        <p:nvPicPr>
          <p:cNvPr id="9" name="Picture 8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8388EB32-08B6-4B4D-8E79-349A2E69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845" y="746342"/>
            <a:ext cx="2953905" cy="2865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03B974-0282-436A-9F6C-EC31E47CF3FD}"/>
              </a:ext>
            </a:extLst>
          </p:cNvPr>
          <p:cNvSpPr txBox="1"/>
          <p:nvPr/>
        </p:nvSpPr>
        <p:spPr>
          <a:xfrm>
            <a:off x="895927" y="2390270"/>
            <a:ext cx="29539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A899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Bike Share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www.uakron.edu/bikeshare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D517B2-9366-4B94-BCEF-EDD32CBA48C9}"/>
              </a:ext>
            </a:extLst>
          </p:cNvPr>
          <p:cNvSpPr txBox="1"/>
          <p:nvPr/>
        </p:nvSpPr>
        <p:spPr>
          <a:xfrm>
            <a:off x="6075217" y="3611630"/>
            <a:ext cx="2074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A899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Scooters</a:t>
            </a:r>
          </a:p>
        </p:txBody>
      </p:sp>
    </p:spTree>
    <p:extLst>
      <p:ext uri="{BB962C8B-B14F-4D97-AF65-F5344CB8AC3E}">
        <p14:creationId xmlns:p14="http://schemas.microsoft.com/office/powerpoint/2010/main" val="2548155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74965-C234-47E4-8B26-2ADCDC14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A8996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3FB65-7FBD-4530-B7DB-3811A9530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1520773"/>
            <a:ext cx="51244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93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6" y="2036065"/>
            <a:ext cx="6270721" cy="3667265"/>
          </a:xfrm>
        </p:spPr>
        <p:txBody>
          <a:bodyPr>
            <a:normAutofit/>
          </a:bodyPr>
          <a:lstStyle/>
          <a:p>
            <a:r>
              <a:rPr lang="en-US" sz="2500" b="1" dirty="0"/>
              <a:t>Events / Things to do</a:t>
            </a:r>
          </a:p>
          <a:p>
            <a:endParaRPr lang="en-US" sz="32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Get </a:t>
            </a:r>
          </a:p>
          <a:p>
            <a:pPr lvl="1" algn="ctr"/>
            <a:r>
              <a:rPr lang="en-US" sz="7500" b="1" i="1" dirty="0">
                <a:solidFill>
                  <a:schemeClr val="bg1"/>
                </a:solidFill>
                <a:latin typeface="Georgia" panose="02040502050405020303" pitchFamily="18" charset="0"/>
              </a:rPr>
              <a:t>Involved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96762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547" y="1861193"/>
            <a:ext cx="5337848" cy="3667265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00000"/>
              </a:lnSpc>
            </a:pPr>
            <a:endParaRPr lang="en-US" sz="1200" b="1" dirty="0"/>
          </a:p>
          <a:p>
            <a:pPr algn="l">
              <a:lnSpc>
                <a:spcPct val="100000"/>
              </a:lnSpc>
            </a:pPr>
            <a:r>
              <a:rPr lang="en-US" sz="2500" b="1" dirty="0"/>
              <a:t>Graduate School Overview</a:t>
            </a:r>
          </a:p>
          <a:p>
            <a:r>
              <a:rPr lang="en-US" sz="2500" b="1" dirty="0"/>
              <a:t>Resources &amp; Events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Teaching in the classroom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Health Services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Testing &amp; Counseling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Parking &amp; Transportation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Financial Aid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Getting Involved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1750" i="1" dirty="0" err="1">
                <a:solidFill>
                  <a:schemeClr val="bg1"/>
                </a:solidFill>
                <a:latin typeface="Georgia" panose="02040502050405020303" pitchFamily="18" charset="0"/>
              </a:rPr>
              <a:t>ZipAssist</a:t>
            </a:r>
            <a:endParaRPr lang="en-US" sz="175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2500" b="1" dirty="0"/>
              <a:t>GA Guidelines &amp; Expectations</a:t>
            </a:r>
          </a:p>
          <a:p>
            <a:pPr marL="628650" lvl="1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Student Code of Conduct and Title IX</a:t>
            </a:r>
          </a:p>
          <a:p>
            <a:pPr marL="628650" lvl="1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Eligibility</a:t>
            </a:r>
          </a:p>
          <a:p>
            <a:pPr marL="628650" lvl="1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750" i="1" dirty="0">
                <a:solidFill>
                  <a:schemeClr val="bg1"/>
                </a:solidFill>
                <a:latin typeface="Georgia" panose="02040502050405020303" pitchFamily="18" charset="0"/>
              </a:rPr>
              <a:t>Payroll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2087823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5489"/>
            <a:ext cx="7886700" cy="1325563"/>
          </a:xfrm>
        </p:spPr>
        <p:txBody>
          <a:bodyPr anchor="t"/>
          <a:lstStyle/>
          <a:p>
            <a:r>
              <a:rPr lang="en-US" dirty="0"/>
              <a:t>Events</a:t>
            </a:r>
            <a:br>
              <a:rPr lang="en-US" dirty="0"/>
            </a:br>
            <a:r>
              <a:rPr lang="en-US" sz="2000" u="sng" dirty="0">
                <a:solidFill>
                  <a:srgbClr val="A89968"/>
                </a:solidFill>
              </a:rPr>
              <a:t>Spring Semester</a:t>
            </a:r>
            <a:endParaRPr lang="en-US" u="sng" dirty="0">
              <a:solidFill>
                <a:srgbClr val="A8996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F83D6-A177-4DC4-B2CE-ECBE652E7B7E}"/>
              </a:ext>
            </a:extLst>
          </p:cNvPr>
          <p:cNvSpPr txBox="1"/>
          <p:nvPr/>
        </p:nvSpPr>
        <p:spPr>
          <a:xfrm>
            <a:off x="1006764" y="1651052"/>
            <a:ext cx="708429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Graduate Student Appreciation Week</a:t>
            </a:r>
          </a:p>
          <a:p>
            <a:pPr algn="ctr"/>
            <a:endParaRPr lang="en-US" sz="2500" b="1" dirty="0"/>
          </a:p>
          <a:p>
            <a:pPr algn="ctr"/>
            <a:r>
              <a:rPr lang="en-US" sz="2500" b="1" dirty="0">
                <a:solidFill>
                  <a:srgbClr val="FF0000"/>
                </a:solidFill>
              </a:rPr>
              <a:t>April 4 – 10, 2023</a:t>
            </a:r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  <a:p>
            <a:r>
              <a:rPr lang="en-US" sz="2500" dirty="0"/>
              <a:t>Professional development and fun activities</a:t>
            </a:r>
          </a:p>
          <a:p>
            <a:endParaRPr lang="en-US" sz="2500" dirty="0"/>
          </a:p>
          <a:p>
            <a:endParaRPr lang="en-US" sz="2500" dirty="0"/>
          </a:p>
          <a:p>
            <a:r>
              <a:rPr lang="en-US" sz="2500" dirty="0"/>
              <a:t>More details to come…</a:t>
            </a:r>
          </a:p>
        </p:txBody>
      </p:sp>
    </p:spTree>
    <p:extLst>
      <p:ext uri="{BB962C8B-B14F-4D97-AF65-F5344CB8AC3E}">
        <p14:creationId xmlns:p14="http://schemas.microsoft.com/office/powerpoint/2010/main" val="2704698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5489"/>
            <a:ext cx="7886700" cy="1325563"/>
          </a:xfrm>
        </p:spPr>
        <p:txBody>
          <a:bodyPr anchor="t"/>
          <a:lstStyle/>
          <a:p>
            <a:r>
              <a:rPr lang="en-US" dirty="0"/>
              <a:t>Events</a:t>
            </a:r>
            <a:br>
              <a:rPr lang="en-US" dirty="0"/>
            </a:br>
            <a:r>
              <a:rPr lang="en-US" sz="2000" u="sng" dirty="0">
                <a:solidFill>
                  <a:srgbClr val="A89968"/>
                </a:solidFill>
              </a:rPr>
              <a:t>each Semester</a:t>
            </a:r>
            <a:endParaRPr lang="en-US" u="sng" dirty="0">
              <a:solidFill>
                <a:srgbClr val="A89968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A1307-7887-4EE0-8CF1-862E2DDFEA33}"/>
              </a:ext>
            </a:extLst>
          </p:cNvPr>
          <p:cNvSpPr txBox="1"/>
          <p:nvPr/>
        </p:nvSpPr>
        <p:spPr>
          <a:xfrm>
            <a:off x="1057275" y="3547078"/>
            <a:ext cx="72771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Writing your Thesis or Dissertation</a:t>
            </a:r>
          </a:p>
          <a:p>
            <a:endParaRPr lang="en-US" sz="1050" b="1" dirty="0">
              <a:solidFill>
                <a:schemeClr val="tx2"/>
              </a:solidFill>
            </a:endParaRP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Plagiarism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References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Citations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Literature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Formatting</a:t>
            </a:r>
          </a:p>
          <a:p>
            <a:endParaRPr lang="en-US" sz="1050" b="1" dirty="0">
              <a:solidFill>
                <a:schemeClr val="tx2"/>
              </a:solidFill>
            </a:endParaRPr>
          </a:p>
          <a:p>
            <a:pPr algn="ctr"/>
            <a:r>
              <a:rPr lang="en-US" sz="2800" b="1" dirty="0">
                <a:solidFill>
                  <a:srgbClr val="A89968"/>
                </a:solidFill>
              </a:rPr>
              <a:t>Workshop dates T.B.A.</a:t>
            </a:r>
          </a:p>
        </p:txBody>
      </p:sp>
      <p:pic>
        <p:nvPicPr>
          <p:cNvPr id="4" name="Picture 3" descr="A picture containing text, red, clipart&#10;&#10;Description automatically generated">
            <a:extLst>
              <a:ext uri="{FF2B5EF4-FFF2-40B4-BE49-F238E27FC236}">
                <a16:creationId xmlns:a16="http://schemas.microsoft.com/office/drawing/2014/main" id="{8C198DCB-A0E9-4C56-88B7-D63706281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09700" y="1365302"/>
            <a:ext cx="6572250" cy="223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86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5489"/>
            <a:ext cx="7886700" cy="1325563"/>
          </a:xfrm>
        </p:spPr>
        <p:txBody>
          <a:bodyPr anchor="t"/>
          <a:lstStyle/>
          <a:p>
            <a:r>
              <a:rPr lang="en-US" dirty="0"/>
              <a:t>Events</a:t>
            </a:r>
            <a:br>
              <a:rPr lang="en-US" dirty="0"/>
            </a:br>
            <a:r>
              <a:rPr lang="en-US" sz="2000" u="sng" dirty="0">
                <a:solidFill>
                  <a:srgbClr val="A89968"/>
                </a:solidFill>
              </a:rPr>
              <a:t>each Semester</a:t>
            </a:r>
            <a:endParaRPr lang="en-US" u="sng" dirty="0">
              <a:solidFill>
                <a:srgbClr val="A89968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535E3F-AA86-42E5-ABCC-CF0FD79B9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77" y="1839175"/>
            <a:ext cx="7151228" cy="4023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928B59-9A8B-4A22-9086-570434459AF3}"/>
              </a:ext>
            </a:extLst>
          </p:cNvPr>
          <p:cNvSpPr txBox="1"/>
          <p:nvPr/>
        </p:nvSpPr>
        <p:spPr>
          <a:xfrm>
            <a:off x="2847975" y="5872409"/>
            <a:ext cx="301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dirty="0">
                <a:solidFill>
                  <a:srgbClr val="A89968"/>
                </a:solidFill>
                <a:hlinkClick r:id="rId4"/>
              </a:rPr>
              <a:t>www.uakron.edu/exl/</a:t>
            </a:r>
            <a:endParaRPr lang="en-US" dirty="0">
              <a:solidFill>
                <a:srgbClr val="A899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43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Events</a:t>
            </a:r>
            <a:br>
              <a:rPr lang="en-US" dirty="0"/>
            </a:br>
            <a:r>
              <a:rPr lang="en-US" sz="2000" dirty="0">
                <a:solidFill>
                  <a:srgbClr val="A89968"/>
                </a:solidFill>
              </a:rPr>
              <a:t>get involved!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7435D-0600-4217-8CD4-4F94117B5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9" y="1919710"/>
            <a:ext cx="736460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5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7" y="2036065"/>
            <a:ext cx="5337848" cy="3667265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2500" b="1" dirty="0"/>
              <a:t>Graduate School Overview </a:t>
            </a:r>
          </a:p>
          <a:p>
            <a:pPr algn="l">
              <a:lnSpc>
                <a:spcPct val="100000"/>
              </a:lnSpc>
            </a:pPr>
            <a:endParaRPr lang="en-US" sz="1300" b="1" dirty="0"/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Where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endParaRPr lang="en-US" sz="43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Who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endParaRPr lang="en-US" sz="43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What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80393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school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7BC21B-0647-41EC-B002-E99C080B0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A89968"/>
                </a:solidFill>
              </a:rPr>
              <a:t>Office Location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The Graduate School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Leigh Hall, Room 515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Akron, OH 44325-2101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330-972-7663</a:t>
            </a:r>
          </a:p>
          <a:p>
            <a:pPr marL="0" indent="0">
              <a:buNone/>
            </a:pPr>
            <a:r>
              <a:rPr lang="en-US" dirty="0"/>
              <a:t>330-972-6475</a:t>
            </a:r>
          </a:p>
          <a:p>
            <a:pPr marL="0" indent="0">
              <a:buNone/>
            </a:pPr>
            <a:r>
              <a:rPr lang="en-US" dirty="0"/>
              <a:t>gradsch@uakron.edu</a:t>
            </a:r>
          </a:p>
        </p:txBody>
      </p:sp>
      <p:pic>
        <p:nvPicPr>
          <p:cNvPr id="9" name="Graphic 8" descr="Telephone with solid fill">
            <a:extLst>
              <a:ext uri="{FF2B5EF4-FFF2-40B4-BE49-F238E27FC236}">
                <a16:creationId xmlns:a16="http://schemas.microsoft.com/office/drawing/2014/main" id="{9DBE83D3-AD15-4BB2-8731-8045596E4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117" y="4313252"/>
            <a:ext cx="466436" cy="466436"/>
          </a:xfrm>
          <a:prstGeom prst="rect">
            <a:avLst/>
          </a:prstGeom>
        </p:spPr>
      </p:pic>
      <p:pic>
        <p:nvPicPr>
          <p:cNvPr id="11" name="Graphic 10" descr="Fax with solid fill">
            <a:extLst>
              <a:ext uri="{FF2B5EF4-FFF2-40B4-BE49-F238E27FC236}">
                <a16:creationId xmlns:a16="http://schemas.microsoft.com/office/drawing/2014/main" id="{E83E7675-7017-4224-952B-3E8637CA8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325" y="4847156"/>
            <a:ext cx="412021" cy="412021"/>
          </a:xfrm>
          <a:prstGeom prst="rect">
            <a:avLst/>
          </a:prstGeom>
        </p:spPr>
      </p:pic>
      <p:pic>
        <p:nvPicPr>
          <p:cNvPr id="13" name="Graphic 12" descr="Email with solid fill">
            <a:extLst>
              <a:ext uri="{FF2B5EF4-FFF2-40B4-BE49-F238E27FC236}">
                <a16:creationId xmlns:a16="http://schemas.microsoft.com/office/drawing/2014/main" id="{588F23C2-467B-47C7-AAE9-17C4225BD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1555" y="5381060"/>
            <a:ext cx="412021" cy="412021"/>
          </a:xfrm>
          <a:prstGeom prst="rect">
            <a:avLst/>
          </a:prstGeom>
        </p:spPr>
      </p:pic>
      <p:pic>
        <p:nvPicPr>
          <p:cNvPr id="15" name="Picture 14" descr="People walking past a building&#10;&#10;Description automatically generated with low confidence">
            <a:extLst>
              <a:ext uri="{FF2B5EF4-FFF2-40B4-BE49-F238E27FC236}">
                <a16:creationId xmlns:a16="http://schemas.microsoft.com/office/drawing/2014/main" id="{5325C3DE-A7DE-4121-9206-A75A31DB90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608969"/>
            <a:ext cx="3286799" cy="21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13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school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7BC21B-0647-41EC-B002-E99C080B0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904" y="1696750"/>
            <a:ext cx="8395278" cy="4351338"/>
          </a:xfrm>
        </p:spPr>
        <p:txBody>
          <a:bodyPr/>
          <a:lstStyle/>
          <a:p>
            <a:endParaRPr lang="en-US" sz="1200" u="sng" dirty="0"/>
          </a:p>
          <a:p>
            <a:pPr marL="0" indent="0">
              <a:buNone/>
            </a:pPr>
            <a:r>
              <a:rPr lang="en-US" sz="3000" b="1" u="sng" dirty="0">
                <a:solidFill>
                  <a:srgbClr val="A89968"/>
                </a:solidFill>
              </a:rPr>
              <a:t>Staff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Ms. Heather Blake – Curriculum Support</a:t>
            </a:r>
          </a:p>
          <a:p>
            <a:pPr marL="0" indent="0">
              <a:buNone/>
            </a:pPr>
            <a:r>
              <a:rPr lang="en-US" sz="3000" dirty="0"/>
              <a:t>Ms. Vivian Campbell – GA Contracts</a:t>
            </a:r>
          </a:p>
          <a:p>
            <a:pPr marL="0" indent="0">
              <a:buNone/>
            </a:pPr>
            <a:r>
              <a:rPr lang="en-US" sz="3000" dirty="0"/>
              <a:t>Ms. Deborah Phillipp – Admissions, Graduation</a:t>
            </a:r>
          </a:p>
          <a:p>
            <a:endParaRPr lang="en-US" sz="3000" b="1" u="sng" dirty="0"/>
          </a:p>
        </p:txBody>
      </p:sp>
    </p:spTree>
    <p:extLst>
      <p:ext uri="{BB962C8B-B14F-4D97-AF65-F5344CB8AC3E}">
        <p14:creationId xmlns:p14="http://schemas.microsoft.com/office/powerpoint/2010/main" val="26289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G.A. Guidelines &amp; Expectations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A3E3D3-5E45-45A8-89C2-CE940821E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398856"/>
            <a:ext cx="7437765" cy="4060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6E0C0B-39D0-4522-85AC-31E652E08805}"/>
              </a:ext>
            </a:extLst>
          </p:cNvPr>
          <p:cNvSpPr txBox="1"/>
          <p:nvPr/>
        </p:nvSpPr>
        <p:spPr>
          <a:xfrm>
            <a:off x="2612617" y="5459144"/>
            <a:ext cx="3918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A8996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The Graduate Assistant Handbook</a:t>
            </a:r>
            <a:endParaRPr lang="en-US" b="1" u="sng" dirty="0">
              <a:solidFill>
                <a:srgbClr val="A899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41E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www.uakron.edu/dotAsset/678001.pdf</a:t>
            </a:r>
          </a:p>
        </p:txBody>
      </p:sp>
    </p:spTree>
    <p:extLst>
      <p:ext uri="{BB962C8B-B14F-4D97-AF65-F5344CB8AC3E}">
        <p14:creationId xmlns:p14="http://schemas.microsoft.com/office/powerpoint/2010/main" val="348578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97" y="1417658"/>
            <a:ext cx="4792902" cy="595440"/>
          </a:xfrm>
        </p:spPr>
        <p:txBody>
          <a:bodyPr/>
          <a:lstStyle/>
          <a:p>
            <a:r>
              <a:rPr lang="en-US" dirty="0"/>
              <a:t>AGENDA TOPICS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66DCCA-FD59-44A7-AD85-4B2D2C70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97" y="2036065"/>
            <a:ext cx="5866258" cy="3667265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2500" b="1" dirty="0"/>
              <a:t>G.A. Guidelines &amp; Expectations</a:t>
            </a:r>
          </a:p>
          <a:p>
            <a:pPr algn="l">
              <a:lnSpc>
                <a:spcPct val="100000"/>
              </a:lnSpc>
            </a:pPr>
            <a:endParaRPr lang="en-US" sz="1300" b="1" dirty="0"/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Eligibility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endParaRPr lang="en-US" sz="43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Fee remission</a:t>
            </a:r>
          </a:p>
          <a:p>
            <a:pPr marL="628650" lvl="1" indent="-285750">
              <a:buFont typeface="Wingdings" panose="05000000000000000000" pitchFamily="2" charset="2"/>
              <a:buChar char="v"/>
            </a:pPr>
            <a:endParaRPr lang="en-US" sz="43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v"/>
            </a:pPr>
            <a:r>
              <a:rPr lang="en-US" sz="4300" i="1" dirty="0">
                <a:solidFill>
                  <a:schemeClr val="bg1"/>
                </a:solidFill>
                <a:latin typeface="Georgia" panose="02040502050405020303" pitchFamily="18" charset="0"/>
              </a:rPr>
              <a:t>Research</a:t>
            </a:r>
          </a:p>
          <a:p>
            <a:pPr algn="l">
              <a:buClr>
                <a:srgbClr val="A89968"/>
              </a:buClr>
            </a:pPr>
            <a:endParaRPr lang="en-US" sz="2500" dirty="0"/>
          </a:p>
          <a:p>
            <a:pPr algn="l"/>
            <a:endParaRPr lang="en-US" sz="25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04B5C-9315-4BF1-A10E-E79AA882D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62" y="1224767"/>
            <a:ext cx="4418684" cy="169924"/>
          </a:xfrm>
        </p:spPr>
        <p:txBody>
          <a:bodyPr/>
          <a:lstStyle/>
          <a:p>
            <a:r>
              <a:rPr lang="en-US" dirty="0"/>
              <a:t>New Graduate Assistant Orientation</a:t>
            </a:r>
          </a:p>
        </p:txBody>
      </p:sp>
    </p:spTree>
    <p:extLst>
      <p:ext uri="{BB962C8B-B14F-4D97-AF65-F5344CB8AC3E}">
        <p14:creationId xmlns:p14="http://schemas.microsoft.com/office/powerpoint/2010/main" val="409404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2102-5D8C-4C8B-897F-DCAFAE8F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G.A. Guidelines &amp;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538F1-EA2C-423C-85F2-B6361C625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7" y="135457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>
                <a:solidFill>
                  <a:srgbClr val="A89968"/>
                </a:solidFill>
                <a:latin typeface="Georgia" panose="02040502050405020303" pitchFamily="18" charset="0"/>
              </a:rPr>
              <a:t>Eligibility for a Graduate Assistantship</a:t>
            </a:r>
          </a:p>
          <a:p>
            <a:pPr marL="0" indent="0">
              <a:buNone/>
            </a:pPr>
            <a:endParaRPr lang="en-US" sz="105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Full Admission to a Graduate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You must be enrolled as a full-time student during each semester you are working as a graduate assistant.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Full-time definition 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Georgia" panose="02040502050405020303" pitchFamily="18" charset="0"/>
              </a:rPr>
              <a:t>Fall and Spring – minimum of 9 hours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Georgia" panose="02040502050405020303" pitchFamily="18" charset="0"/>
              </a:rPr>
              <a:t>Summer – minimum of 6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Maintain a minimum cumulative 3.0 GPA and progressing toward degree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Georgia" panose="02040502050405020303" pitchFamily="18" charset="0"/>
              </a:rPr>
              <a:t>Maximum work hours may not exceed 20 hours/per week</a:t>
            </a:r>
          </a:p>
          <a:p>
            <a:pPr marL="742896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Georgia" panose="02040502050405020303" pitchFamily="18" charset="0"/>
              </a:rPr>
              <a:t>Students may not hold additional employment if on a full-time assistantship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32711"/>
      </p:ext>
    </p:extLst>
  </p:cSld>
  <p:clrMapOvr>
    <a:masterClrMapping/>
  </p:clrMapOvr>
</p:sld>
</file>

<file path=ppt/theme/theme1.xml><?xml version="1.0" encoding="utf-8"?>
<a:theme xmlns:a="http://schemas.openxmlformats.org/drawingml/2006/main" name="Ro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o 150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9470</TotalTime>
  <Words>1173</Words>
  <Application>Microsoft Office PowerPoint</Application>
  <PresentationFormat>On-screen Show (4:3)</PresentationFormat>
  <Paragraphs>313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Garamond</vt:lpstr>
      <vt:lpstr>Georgia</vt:lpstr>
      <vt:lpstr>Impact</vt:lpstr>
      <vt:lpstr>Times</vt:lpstr>
      <vt:lpstr>Times New Roman</vt:lpstr>
      <vt:lpstr>Wingdings</vt:lpstr>
      <vt:lpstr>Roo</vt:lpstr>
      <vt:lpstr>Roo 150</vt:lpstr>
      <vt:lpstr>PowerPoint Presentation</vt:lpstr>
      <vt:lpstr>PowerPoint Presentation</vt:lpstr>
      <vt:lpstr>AGENDA TOPICS</vt:lpstr>
      <vt:lpstr>AGENDA TOPICS</vt:lpstr>
      <vt:lpstr>Graduate school overview</vt:lpstr>
      <vt:lpstr>Graduate school overview</vt:lpstr>
      <vt:lpstr>G.A. Guidelines &amp; Expectations</vt:lpstr>
      <vt:lpstr>AGENDA TOPICS</vt:lpstr>
      <vt:lpstr>G.A. Guidelines &amp; Expectations</vt:lpstr>
      <vt:lpstr>G.A. Guidelines &amp; Expectations</vt:lpstr>
      <vt:lpstr>G.A. Guidelines &amp; Expectations</vt:lpstr>
      <vt:lpstr>G.A. Guidelines &amp; Expectations</vt:lpstr>
      <vt:lpstr>AGENDA TOPICS</vt:lpstr>
      <vt:lpstr>AGENDA TOPICS</vt:lpstr>
      <vt:lpstr>AGENDA TOPICS</vt:lpstr>
      <vt:lpstr>AGENDA TOPICS</vt:lpstr>
      <vt:lpstr>AGENDA TOPICS</vt:lpstr>
      <vt:lpstr>AGENDA TOPICS</vt:lpstr>
      <vt:lpstr>G.A. Guidelines &amp; Expectations</vt:lpstr>
      <vt:lpstr>G.A. Guidelines &amp; Expectations</vt:lpstr>
      <vt:lpstr>G.A. Guidelines &amp; Expectations</vt:lpstr>
      <vt:lpstr>PowerPoint Presentation</vt:lpstr>
      <vt:lpstr>AGENDA TOPICS</vt:lpstr>
      <vt:lpstr>AGENDA TOPICS</vt:lpstr>
      <vt:lpstr>resources</vt:lpstr>
      <vt:lpstr>resources</vt:lpstr>
      <vt:lpstr>resources</vt:lpstr>
      <vt:lpstr>resources</vt:lpstr>
      <vt:lpstr>AGENDA TOPICS</vt:lpstr>
      <vt:lpstr>Events Spring Semester</vt:lpstr>
      <vt:lpstr>Events each Semester</vt:lpstr>
      <vt:lpstr>Events each Semester</vt:lpstr>
      <vt:lpstr>Events get involved!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Blair</dc:creator>
  <cp:lastModifiedBy>Heather A Blake</cp:lastModifiedBy>
  <cp:revision>108</cp:revision>
  <cp:lastPrinted>2021-08-16T21:24:48Z</cp:lastPrinted>
  <dcterms:created xsi:type="dcterms:W3CDTF">2020-01-21T19:42:16Z</dcterms:created>
  <dcterms:modified xsi:type="dcterms:W3CDTF">2022-09-15T14:26:52Z</dcterms:modified>
</cp:coreProperties>
</file>